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76" r:id="rId3"/>
    <p:sldMasterId id="2147483690" r:id="rId4"/>
  </p:sldMasterIdLst>
  <p:notesMasterIdLst>
    <p:notesMasterId r:id="rId21"/>
  </p:notesMasterIdLst>
  <p:sldIdLst>
    <p:sldId id="256" r:id="rId5"/>
    <p:sldId id="259" r:id="rId6"/>
    <p:sldId id="277" r:id="rId7"/>
    <p:sldId id="290" r:id="rId8"/>
    <p:sldId id="291" r:id="rId9"/>
    <p:sldId id="287" r:id="rId10"/>
    <p:sldId id="289" r:id="rId11"/>
    <p:sldId id="297" r:id="rId12"/>
    <p:sldId id="298" r:id="rId13"/>
    <p:sldId id="299" r:id="rId14"/>
    <p:sldId id="300" r:id="rId15"/>
    <p:sldId id="301" r:id="rId16"/>
    <p:sldId id="302" r:id="rId17"/>
    <p:sldId id="294" r:id="rId18"/>
    <p:sldId id="295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868"/>
    <a:srgbClr val="5F5F5F"/>
    <a:srgbClr val="808080"/>
    <a:srgbClr val="6699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7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16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B19ED-4F8C-46AA-9E71-D755E10FC191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A6D5E-80BA-4B73-94F3-DC33783FD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0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Freeform 20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ru-RU" smtClean="0"/>
              <a:t>http://nocrazvitie.ru/</a:t>
            </a:r>
            <a:endParaRPr lang="ru-RU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fld id="{976B7714-1E71-4133-B0E8-95A37728CEF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>
                <a:solidFill>
                  <a:schemeClr val="tx2"/>
                </a:solidFill>
                <a:latin typeface="Verdana" panose="020B0604030504040204" pitchFamily="34" charset="0"/>
              </a:rPr>
              <a:t>LOGO</a:t>
            </a:r>
          </a:p>
        </p:txBody>
      </p:sp>
      <p:grpSp>
        <p:nvGrpSpPr>
          <p:cNvPr id="3188" name="Group 116"/>
          <p:cNvGrpSpPr>
            <a:grpSpLocks/>
          </p:cNvGrpSpPr>
          <p:nvPr/>
        </p:nvGrpSpPr>
        <p:grpSpPr bwMode="auto">
          <a:xfrm>
            <a:off x="190500" y="2324100"/>
            <a:ext cx="3276600" cy="3314700"/>
            <a:chOff x="120" y="1464"/>
            <a:chExt cx="2064" cy="2088"/>
          </a:xfrm>
        </p:grpSpPr>
        <p:sp>
          <p:nvSpPr>
            <p:cNvPr id="3185" name="AutoShape 113" descr="gdd0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anose="02020603050405020304" pitchFamily="18" charset="0"/>
                <a:ea typeface="Gulim" pitchFamily="34" charset="-127"/>
              </a:endParaRPr>
            </a:p>
          </p:txBody>
        </p:sp>
        <p:sp>
          <p:nvSpPr>
            <p:cNvPr id="3186" name="AutoShape 114" descr="gdd04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anose="02020603050405020304" pitchFamily="18" charset="0"/>
                <a:ea typeface="Gulim" pitchFamily="34" charset="-127"/>
              </a:endParaRPr>
            </a:p>
          </p:txBody>
        </p:sp>
        <p:sp>
          <p:nvSpPr>
            <p:cNvPr id="3187" name="AutoShape 115" descr="gdd03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anose="02020603050405020304" pitchFamily="18" charset="0"/>
                <a:ea typeface="Gulim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http://nocrazvitie.ru/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5B988-7E0D-41C2-BBA5-8D548589060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739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http://nocrazvitie.ru/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8906-C2FE-420E-AFB5-004AD8CC004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1829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http://nocrazvitie.ru/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613EBC4D-F5BE-4109-8D49-0268B25CCCD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5283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http://nocrazvitie.ru/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A9B852CA-6816-4D6E-919E-96A7D65BC70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146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2" name="Freeform 20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5086C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086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http://nocrazvitie.ru/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086C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6B7714-1E71-4133-B0E8-95A37728CEFC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5086C2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LOGO</a:t>
            </a:r>
          </a:p>
        </p:txBody>
      </p:sp>
      <p:grpSp>
        <p:nvGrpSpPr>
          <p:cNvPr id="3188" name="Group 116"/>
          <p:cNvGrpSpPr>
            <a:grpSpLocks/>
          </p:cNvGrpSpPr>
          <p:nvPr/>
        </p:nvGrpSpPr>
        <p:grpSpPr bwMode="auto">
          <a:xfrm>
            <a:off x="190500" y="2324100"/>
            <a:ext cx="3276600" cy="3314700"/>
            <a:chOff x="120" y="1464"/>
            <a:chExt cx="2064" cy="2088"/>
          </a:xfrm>
        </p:grpSpPr>
        <p:sp>
          <p:nvSpPr>
            <p:cNvPr id="3185" name="AutoShape 113" descr="gdd0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186" name="AutoShape 114" descr="gdd04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187" name="AutoShape 115" descr="gdd03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Gulim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820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EDB27-8969-4074-8F97-62CC44F7863C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80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0042C-A48E-4035-9D4B-934EF0472271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794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B3113-FB5A-4850-8B12-62754C5A8B8A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037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ACBE4-1B40-4D9B-B5A7-7A22D2B3941F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732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892C14-044F-4055-BA93-EDD75CCDCADA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23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http://nocrazvitie.ru/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EDB27-8969-4074-8F97-62CC44F7863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716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7DB50-70F7-4C7A-A32B-AD5F7DBC9AF9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780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C2BDD1-6A37-4F5F-B960-23A2EE790031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21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83D7E-C767-4D95-857E-5828936E6773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756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C5B988-7E0D-41C2-BBA5-8D548589060E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628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48906-C2FE-420E-AFB5-004AD8CC0040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270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3EBC4D-F5BE-4109-8D49-0268B25CCCDF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69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B852CA-6816-4D6E-919E-96A7D65BC70B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448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2" name="Freeform 20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5086C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086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http://nocrazvitie.ru/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086C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6B7714-1E71-4133-B0E8-95A37728CEFC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5086C2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LOGO</a:t>
            </a:r>
          </a:p>
        </p:txBody>
      </p:sp>
      <p:grpSp>
        <p:nvGrpSpPr>
          <p:cNvPr id="3188" name="Group 116"/>
          <p:cNvGrpSpPr>
            <a:grpSpLocks/>
          </p:cNvGrpSpPr>
          <p:nvPr/>
        </p:nvGrpSpPr>
        <p:grpSpPr bwMode="auto">
          <a:xfrm>
            <a:off x="190500" y="2324100"/>
            <a:ext cx="3276600" cy="3314700"/>
            <a:chOff x="120" y="1464"/>
            <a:chExt cx="2064" cy="2088"/>
          </a:xfrm>
        </p:grpSpPr>
        <p:sp>
          <p:nvSpPr>
            <p:cNvPr id="3185" name="AutoShape 113" descr="gdd0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186" name="AutoShape 114" descr="gdd04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187" name="AutoShape 115" descr="gdd03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Gulim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34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EDB27-8969-4074-8F97-62CC44F7863C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500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0042C-A48E-4035-9D4B-934EF0472271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31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http://nocrazvitie.ru/</a:t>
            </a: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0042C-A48E-4035-9D4B-934EF04722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0015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B3113-FB5A-4850-8B12-62754C5A8B8A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133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ACBE4-1B40-4D9B-B5A7-7A22D2B3941F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017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892C14-044F-4055-BA93-EDD75CCDCADA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253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7DB50-70F7-4C7A-A32B-AD5F7DBC9AF9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303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C2BDD1-6A37-4F5F-B960-23A2EE790031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727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83D7E-C767-4D95-857E-5828936E6773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89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C5B988-7E0D-41C2-BBA5-8D548589060E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485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48906-C2FE-420E-AFB5-004AD8CC0040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452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3EBC4D-F5BE-4109-8D49-0268B25CCCDF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339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B852CA-6816-4D6E-919E-96A7D65BC70B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58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http://nocrazvitie.ru/</a:t>
            </a: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3113-FB5A-4850-8B12-62754C5A8B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271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2" name="Freeform 20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5086C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086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http://nocrazvitie.ru/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086C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6B7714-1E71-4133-B0E8-95A37728CEFC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5086C2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LOGO</a:t>
            </a:r>
          </a:p>
        </p:txBody>
      </p:sp>
      <p:grpSp>
        <p:nvGrpSpPr>
          <p:cNvPr id="3188" name="Group 116"/>
          <p:cNvGrpSpPr>
            <a:grpSpLocks/>
          </p:cNvGrpSpPr>
          <p:nvPr/>
        </p:nvGrpSpPr>
        <p:grpSpPr bwMode="auto">
          <a:xfrm>
            <a:off x="190500" y="2324100"/>
            <a:ext cx="3276600" cy="3314700"/>
            <a:chOff x="120" y="1464"/>
            <a:chExt cx="2064" cy="2088"/>
          </a:xfrm>
        </p:grpSpPr>
        <p:sp>
          <p:nvSpPr>
            <p:cNvPr id="3185" name="AutoShape 113" descr="gdd0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186" name="AutoShape 114" descr="gdd04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187" name="AutoShape 115" descr="gdd03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Gulim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676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EDB27-8969-4074-8F97-62CC44F7863C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430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0042C-A48E-4035-9D4B-934EF0472271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839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B3113-FB5A-4850-8B12-62754C5A8B8A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562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ACBE4-1B40-4D9B-B5A7-7A22D2B3941F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362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892C14-044F-4055-BA93-EDD75CCDCADA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974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7DB50-70F7-4C7A-A32B-AD5F7DBC9AF9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444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C2BDD1-6A37-4F5F-B960-23A2EE790031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744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83D7E-C767-4D95-857E-5828936E6773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5672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C5B988-7E0D-41C2-BBA5-8D548589060E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01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http://nocrazvitie.ru/</a:t>
            </a:r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CBE4-1B40-4D9B-B5A7-7A22D2B3941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12223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48906-C2FE-420E-AFB5-004AD8CC0040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699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3EBC4D-F5BE-4109-8D49-0268B25CCCDF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117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B852CA-6816-4D6E-919E-96A7D65BC70B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9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http://nocrazvitie.ru/</a:t>
            </a:r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92C14-044F-4055-BA93-EDD75CCDCAD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4520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http://nocrazvitie.ru/</a:t>
            </a:r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7DB50-70F7-4C7A-A32B-AD5F7DBC9AF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302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http://nocrazvitie.ru/</a:t>
            </a: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2BDD1-6A37-4F5F-B960-23A2EE79003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251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http://nocrazvitie.ru/</a:t>
            </a: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83D7E-C767-4D95-857E-5828936E677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9585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3" name="AutoShape 1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 altLang="ru-RU" smtClean="0"/>
              <a:t>http://nocrazvitie.ru/</a:t>
            </a:r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650295E0-FC9E-4105-8D9A-F7F7E02E72E8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47" name="AutoShape 23"/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AutoShape 24"/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AutoShape 25"/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43" name="AutoShape 1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295E0-FC9E-4105-8D9A-F7F7E02E72E8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47" name="AutoShape 23"/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165164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43" name="AutoShape 1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295E0-FC9E-4105-8D9A-F7F7E02E72E8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47" name="AutoShape 23"/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40596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43" name="AutoShape 1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295E0-FC9E-4105-8D9A-F7F7E02E72E8}" type="slidenum">
              <a:rPr kumimoji="0" lang="en-US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47" name="AutoShape 23"/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34169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-1235" r="6251" b="70371"/>
          <a:stretch/>
        </p:blipFill>
        <p:spPr>
          <a:xfrm>
            <a:off x="0" y="-99392"/>
            <a:ext cx="8028384" cy="2232248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32338" y="2636912"/>
            <a:ext cx="4343400" cy="685800"/>
          </a:xfrm>
        </p:spPr>
        <p:txBody>
          <a:bodyPr/>
          <a:lstStyle/>
          <a:p>
            <a:pPr algn="ctr"/>
            <a:r>
              <a:rPr lang="ru-RU" altLang="ru-RU" sz="7200" dirty="0" smtClean="0">
                <a:latin typeface="Bebas Neue Regular" panose="00000500000000000000" pitchFamily="50" charset="-52"/>
              </a:rPr>
              <a:t>«Развитие»</a:t>
            </a:r>
            <a:endParaRPr lang="en-US" altLang="ru-RU" sz="7200" dirty="0">
              <a:latin typeface="Bebas Neue Regular" panose="00000500000000000000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9884" y="109537"/>
            <a:ext cx="7101408" cy="933451"/>
          </a:xfrm>
        </p:spPr>
        <p:txBody>
          <a:bodyPr/>
          <a:lstStyle/>
          <a:p>
            <a:pPr algn="ctr"/>
            <a:r>
              <a:rPr lang="en-US" altLang="ru-RU" dirty="0"/>
              <a:t> </a:t>
            </a:r>
            <a:r>
              <a:rPr lang="ru-RU" altLang="ru-RU" sz="2000" dirty="0" smtClean="0"/>
              <a:t>Транспортно-логистические решения НОЦ для Самарского региона</a:t>
            </a:r>
            <a:endParaRPr lang="en-US" alt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736" y="1028596"/>
            <a:ext cx="1621677" cy="493819"/>
          </a:xfrm>
          <a:prstGeom prst="rect">
            <a:avLst/>
          </a:prstGeom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342900" y="1414463"/>
            <a:ext cx="7762876" cy="4402140"/>
            <a:chOff x="216" y="891"/>
            <a:chExt cx="4890" cy="2773"/>
          </a:xfrm>
        </p:grpSpPr>
        <p:sp>
          <p:nvSpPr>
            <p:cNvPr id="14" name="Text Box 15"/>
            <p:cNvSpPr txBox="1">
              <a:spLocks noChangeArrowheads="1"/>
            </p:cNvSpPr>
            <p:nvPr/>
          </p:nvSpPr>
          <p:spPr bwMode="gray">
            <a:xfrm>
              <a:off x="1127" y="2375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gray">
            <a:xfrm>
              <a:off x="2578" y="1545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gray">
            <a:xfrm>
              <a:off x="4222" y="1696"/>
              <a:ext cx="3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Txt</a:t>
              </a:r>
              <a:endPara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gray">
            <a:xfrm>
              <a:off x="3219" y="2956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gray">
            <a:xfrm>
              <a:off x="1638" y="3295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gray">
            <a:xfrm>
              <a:off x="333" y="1085"/>
              <a:ext cx="4490" cy="2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457200" marR="0" lvl="0" indent="-4572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Мультимодальный</a:t>
              </a:r>
              <a:r>
                <a:rPr kumimoji="0" lang="ru-RU" alt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контейнерный транспортно-логистический центр </a:t>
              </a:r>
              <a:r>
                <a:rPr kumimoji="0" lang="ru-RU" alt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на территории Самарской области. </a:t>
              </a:r>
              <a:r>
                <a:rPr kumimoji="0" lang="ru-RU" alt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Участие </a:t>
              </a:r>
              <a:r>
                <a:rPr kumimoji="0" lang="ru-RU" alt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 транспортном коридоре </a:t>
              </a:r>
              <a:r>
                <a:rPr kumimoji="0" lang="ru-RU" alt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«Европа-Западный Китай» </a:t>
              </a:r>
            </a:p>
            <a:p>
              <a:pPr marL="457200" lvl="0" indent="-457200" eaLnBrk="0" hangingPunct="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kumimoji="0" lang="ru-RU" alt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Имитационное моделирование решений по </a:t>
              </a:r>
              <a:r>
                <a:rPr lang="ru-RU" altLang="ru-RU" sz="2400" b="1" dirty="0">
                  <a:solidFill>
                    <a:srgbClr val="003366"/>
                  </a:solidFill>
                </a:rPr>
                <a:t>развитию </a:t>
              </a:r>
              <a:r>
                <a:rPr lang="ru-RU" altLang="ru-RU" sz="2400" b="1" dirty="0" smtClean="0">
                  <a:solidFill>
                    <a:srgbClr val="003366"/>
                  </a:solidFill>
                </a:rPr>
                <a:t>транспортно-логистической</a:t>
              </a:r>
              <a:r>
                <a:rPr kumimoji="0" lang="ru-RU" alt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инфраструктуры города и региона</a:t>
              </a:r>
            </a:p>
            <a:p>
              <a:pPr marL="457200" marR="0" lvl="0" indent="-4572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Организация логистической системы города Самары </a:t>
              </a:r>
              <a:endPara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gray">
            <a:xfrm>
              <a:off x="216" y="891"/>
              <a:ext cx="489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892C14-044F-4055-BA93-EDD75CCDCADA}" type="slidenum"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4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4368" y="295275"/>
            <a:ext cx="7101408" cy="747713"/>
          </a:xfrm>
        </p:spPr>
        <p:txBody>
          <a:bodyPr/>
          <a:lstStyle/>
          <a:p>
            <a:pPr algn="ctr"/>
            <a:r>
              <a:rPr lang="en-US" altLang="ru-RU" sz="2000" dirty="0"/>
              <a:t> </a:t>
            </a:r>
            <a:r>
              <a:rPr lang="ru-RU" altLang="ru-RU" sz="2000" dirty="0"/>
              <a:t>Типовой ТЛЦ – ТЛЦ Белый </a:t>
            </a:r>
            <a:r>
              <a:rPr lang="ru-RU" altLang="ru-RU" sz="2000" dirty="0" err="1"/>
              <a:t>Раст</a:t>
            </a:r>
            <a:endParaRPr lang="en-US" alt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8077200" cy="4063977"/>
          </a:xfrm>
          <a:prstGeom prst="rect">
            <a:avLst/>
          </a:prstGeom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gray">
          <a:xfrm>
            <a:off x="179512" y="5350870"/>
            <a:ext cx="417646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Основные параметры: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180 Га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Годовая мощность 725 тыс. 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TEU 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gray">
          <a:xfrm>
            <a:off x="4355976" y="5334099"/>
            <a:ext cx="3721224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240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тыс. м² складских площадей, в том числе СВХ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 тыс. автомобилей в сутки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892C14-044F-4055-BA93-EDD75CCDCADA}" type="slidenum"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1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/>
              <a:t>Технологические решения для внедрения СПГ на транспорте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172037" y="6543100"/>
            <a:ext cx="2895600" cy="233363"/>
          </a:xfrm>
        </p:spPr>
        <p:txBody>
          <a:bodyPr/>
          <a:lstStyle/>
          <a:p>
            <a:r>
              <a:rPr lang="en-US" altLang="ru-RU" smtClean="0"/>
              <a:t>http://nocrazvitie.ru/</a:t>
            </a:r>
            <a:endParaRPr lang="en-US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2C14-044F-4055-BA93-EDD75CCDCADA}" type="slidenum">
              <a:rPr lang="en-US" altLang="ru-RU" smtClean="0"/>
              <a:pPr/>
              <a:t>12</a:t>
            </a:fld>
            <a:endParaRPr lang="en-US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782568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 smtClean="0"/>
              <a:t>Мероприятия по </a:t>
            </a:r>
            <a:r>
              <a:rPr lang="ru-RU" dirty="0"/>
              <a:t>реализации </a:t>
            </a:r>
            <a:r>
              <a:rPr lang="ru-RU" dirty="0" smtClean="0"/>
              <a:t>Государственной программы РФ </a:t>
            </a:r>
            <a:r>
              <a:rPr lang="ru-RU" dirty="0"/>
              <a:t>«Расширение использования природного газа в качестве газомоторного топлива</a:t>
            </a:r>
            <a:r>
              <a:rPr lang="ru-RU" dirty="0" smtClean="0"/>
              <a:t>».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 smtClean="0"/>
              <a:t>Научные исследования </a:t>
            </a:r>
            <a:r>
              <a:rPr lang="ru-RU" dirty="0"/>
              <a:t>в рамках комплексного проекта «Научно-исследовательские разработки по переводу тягового подвижного состава железных дорог на газомоторное топливо».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05" y="2920401"/>
            <a:ext cx="3079998" cy="21559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76" y="4931329"/>
            <a:ext cx="2483768" cy="16493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44847" y="4746663"/>
            <a:ext cx="1610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Газотурбовоз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8" y="3118859"/>
            <a:ext cx="2952328" cy="18182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3667" y="4891733"/>
            <a:ext cx="2179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Локомотив на СПГ</a:t>
            </a:r>
          </a:p>
        </p:txBody>
      </p:sp>
    </p:spTree>
    <p:extLst>
      <p:ext uri="{BB962C8B-B14F-4D97-AF65-F5344CB8AC3E}">
        <p14:creationId xmlns:p14="http://schemas.microsoft.com/office/powerpoint/2010/main" val="7605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Участие в создании </a:t>
            </a:r>
            <a:r>
              <a:rPr lang="ru-RU" sz="2000" dirty="0" smtClean="0"/>
              <a:t>Научного центра </a:t>
            </a:r>
            <a:r>
              <a:rPr lang="ru-RU" sz="2000" dirty="0"/>
              <a:t>мирового уровня в Самаре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http://nocrazvitie.ru/</a:t>
            </a:r>
            <a:endParaRPr lang="en-US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2C14-044F-4055-BA93-EDD75CCDCADA}" type="slidenum">
              <a:rPr lang="en-US" altLang="ru-RU" smtClean="0"/>
              <a:pPr/>
              <a:t>13</a:t>
            </a:fld>
            <a:endParaRPr lang="en-US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836" y="944563"/>
            <a:ext cx="1621677" cy="493819"/>
          </a:xfrm>
          <a:prstGeom prst="rect">
            <a:avLst/>
          </a:prstGeom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gray">
          <a:xfrm>
            <a:off x="342898" y="1338820"/>
            <a:ext cx="78295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ru-RU" altLang="ru-RU" b="1" dirty="0">
                <a:solidFill>
                  <a:srgbClr val="003366"/>
                </a:solidFill>
                <a:latin typeface="Verdana" panose="020B0604030504040204" pitchFamily="34" charset="0"/>
              </a:rPr>
              <a:t>в рамках национального проекта «Наука»</a:t>
            </a:r>
            <a:endParaRPr kumimoji="0" lang="en-US" altLang="ru-RU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gray">
          <a:xfrm>
            <a:off x="528638" y="1722438"/>
            <a:ext cx="7127876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lvl="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b="1" dirty="0">
                <a:solidFill>
                  <a:srgbClr val="003366"/>
                </a:solidFill>
              </a:rPr>
              <a:t>взаимодействие со  всеми высшими  учебными  заведениями </a:t>
            </a:r>
            <a:r>
              <a:rPr lang="ru-RU" altLang="ru-RU" sz="2400" b="1" dirty="0" smtClean="0">
                <a:solidFill>
                  <a:srgbClr val="003366"/>
                </a:solidFill>
              </a:rPr>
              <a:t>региона; 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2400" b="1" noProof="0" dirty="0" smtClean="0">
                <a:solidFill>
                  <a:srgbClr val="003366"/>
                </a:solidFill>
              </a:rPr>
              <a:t>с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оздание экспертного совета из ведущих ученых СО; </a:t>
            </a:r>
          </a:p>
          <a:p>
            <a:pPr marL="457200" lvl="0" indent="-457200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b="1" dirty="0" smtClean="0">
                <a:solidFill>
                  <a:srgbClr val="003366"/>
                </a:solidFill>
              </a:rPr>
              <a:t>взаимодействие  </a:t>
            </a:r>
            <a:r>
              <a:rPr lang="ru-RU" altLang="ru-RU" sz="2400" b="1" dirty="0">
                <a:solidFill>
                  <a:srgbClr val="003366"/>
                </a:solidFill>
              </a:rPr>
              <a:t>с ведущими  компаниями в  различных  областях народного  </a:t>
            </a:r>
            <a:r>
              <a:rPr lang="ru-RU" altLang="ru-RU" sz="2400" b="1" dirty="0" smtClean="0">
                <a:solidFill>
                  <a:srgbClr val="003366"/>
                </a:solidFill>
              </a:rPr>
              <a:t>хозяйства: </a:t>
            </a:r>
          </a:p>
          <a:p>
            <a:pPr marL="997200" lvl="0" indent="-457200" eaLnBrk="0" hangingPunct="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разработка совместных проектов;</a:t>
            </a:r>
          </a:p>
          <a:p>
            <a:pPr marL="997200" lvl="0" indent="-457200" eaLnBrk="0" hangingPunct="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altLang="ru-RU" sz="2200" b="1" dirty="0" smtClean="0">
                <a:solidFill>
                  <a:srgbClr val="003366"/>
                </a:solidFill>
              </a:rPr>
              <a:t>экспертиза </a:t>
            </a:r>
            <a:r>
              <a:rPr lang="ru-RU" altLang="ru-RU" sz="2200" b="1" dirty="0">
                <a:solidFill>
                  <a:srgbClr val="003366"/>
                </a:solidFill>
              </a:rPr>
              <a:t>предлагаемых  </a:t>
            </a:r>
            <a:r>
              <a:rPr lang="ru-RU" altLang="ru-RU" sz="2200" b="1" dirty="0" smtClean="0">
                <a:solidFill>
                  <a:srgbClr val="003366"/>
                </a:solidFill>
              </a:rPr>
              <a:t>проектов.</a:t>
            </a:r>
            <a:endParaRPr kumimoji="0" lang="ru-RU" alt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  <a:p>
            <a:pPr marL="997200" lvl="0" indent="-457200" eaLnBrk="0" hangingPunct="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http://nocrazvitie.ru/</a:t>
            </a:r>
            <a:endParaRPr lang="en-US" altLang="ru-RU" dirty="0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4368" y="295275"/>
            <a:ext cx="7101408" cy="747713"/>
          </a:xfrm>
        </p:spPr>
        <p:txBody>
          <a:bodyPr/>
          <a:lstStyle/>
          <a:p>
            <a:r>
              <a:rPr lang="en-US" altLang="ru-RU" sz="2000" dirty="0"/>
              <a:t> </a:t>
            </a:r>
            <a:r>
              <a:rPr lang="ru-RU" altLang="ru-RU" sz="2000" dirty="0" smtClean="0"/>
              <a:t>Наиболее значимые работы наших экспертов</a:t>
            </a:r>
            <a:endParaRPr lang="en-US" alt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24744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latin typeface="+mn-lt"/>
              </a:rPr>
              <a:t>Математические </a:t>
            </a:r>
            <a:r>
              <a:rPr lang="ru-RU" b="1" dirty="0">
                <a:latin typeface="+mn-lt"/>
              </a:rPr>
              <a:t>модели и стратегия управления регионом.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latin typeface="+mn-lt"/>
              </a:rPr>
              <a:t>Интегрированная </a:t>
            </a:r>
            <a:r>
              <a:rPr lang="ru-RU" b="1" dirty="0">
                <a:latin typeface="+mn-lt"/>
              </a:rPr>
              <a:t>система регионального программирования. </a:t>
            </a:r>
            <a:endParaRPr lang="ru-RU" b="1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latin typeface="+mn-lt"/>
              </a:rPr>
              <a:t>Разработка </a:t>
            </a:r>
            <a:r>
              <a:rPr lang="ru-RU" b="1" dirty="0">
                <a:latin typeface="+mn-lt"/>
              </a:rPr>
              <a:t>проекта Самарского транспортного консолидирующего </a:t>
            </a:r>
            <a:r>
              <a:rPr lang="ru-RU" b="1" dirty="0" smtClean="0">
                <a:latin typeface="+mn-lt"/>
              </a:rPr>
              <a:t>центра.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latin typeface="+mn-lt"/>
              </a:rPr>
              <a:t>Разработка имитационной модели деятельности первой очереди ТЛЦ “Белый </a:t>
            </a:r>
            <a:r>
              <a:rPr lang="ru-RU" b="1" dirty="0" err="1" smtClean="0">
                <a:latin typeface="+mn-lt"/>
              </a:rPr>
              <a:t>Раст</a:t>
            </a:r>
            <a:r>
              <a:rPr lang="ru-RU" b="1" dirty="0" smtClean="0">
                <a:latin typeface="+mn-lt"/>
              </a:rPr>
              <a:t>”.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latin typeface="+mn-lt"/>
              </a:rPr>
              <a:t>Интеллектуальная </a:t>
            </a:r>
            <a:r>
              <a:rPr lang="ru-RU" b="1" dirty="0">
                <a:latin typeface="+mn-lt"/>
              </a:rPr>
              <a:t>система управления платными </a:t>
            </a:r>
            <a:r>
              <a:rPr lang="ru-RU" b="1" dirty="0" smtClean="0">
                <a:latin typeface="+mn-lt"/>
              </a:rPr>
              <a:t>парковками.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latin typeface="+mn-lt"/>
              </a:rPr>
              <a:t>Интеллектуальная </a:t>
            </a:r>
            <a:r>
              <a:rPr lang="ru-RU" b="1" dirty="0">
                <a:latin typeface="+mn-lt"/>
              </a:rPr>
              <a:t>система для управления мобильными бригадами (газовики, электрики, сантехники, строители детских площадок, скорая помощь, дворники и т.д.). </a:t>
            </a:r>
            <a:endParaRPr lang="ru-RU" b="1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latin typeface="+mn-lt"/>
              </a:rPr>
              <a:t>Интеллектуальная </a:t>
            </a:r>
            <a:r>
              <a:rPr lang="ru-RU" b="1" dirty="0">
                <a:latin typeface="+mn-lt"/>
              </a:rPr>
              <a:t>система для управления уборкой мусора (до уровня датчиков загрузки на контейнерах в будущем).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2C14-044F-4055-BA93-EDD75CCDCADA}" type="slidenum">
              <a:rPr lang="en-US" altLang="ru-RU" smtClean="0"/>
              <a:pPr/>
              <a:t>14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779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http://nocrazvitie.ru/</a:t>
            </a:r>
            <a:endParaRPr lang="en-US" altLang="ru-RU" dirty="0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4368" y="295275"/>
            <a:ext cx="7101408" cy="747713"/>
          </a:xfrm>
        </p:spPr>
        <p:txBody>
          <a:bodyPr/>
          <a:lstStyle/>
          <a:p>
            <a:r>
              <a:rPr lang="en-US" altLang="ru-RU" sz="2000" dirty="0"/>
              <a:t> </a:t>
            </a:r>
            <a:r>
              <a:rPr lang="ru-RU" altLang="ru-RU" sz="2000" dirty="0" smtClean="0"/>
              <a:t>Варианты взаимодействия НОЦ с органами власти</a:t>
            </a:r>
            <a:endParaRPr lang="en-US" alt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20892"/>
            <a:ext cx="763284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 smtClean="0">
                <a:cs typeface="Arial" panose="020B0604020202020204" pitchFamily="34" charset="0"/>
              </a:rPr>
              <a:t>Участие НОЦ «Развитие» в работе профильных комитетов и реализации </a:t>
            </a:r>
            <a:r>
              <a:rPr lang="ru-RU" sz="2800" b="1" dirty="0">
                <a:cs typeface="Arial" panose="020B0604020202020204" pitchFamily="34" charset="0"/>
              </a:rPr>
              <a:t>федеральных проектов на территории Самарской </a:t>
            </a:r>
            <a:r>
              <a:rPr lang="ru-RU" sz="2800" b="1" dirty="0" smtClean="0">
                <a:cs typeface="Arial" panose="020B0604020202020204" pitchFamily="34" charset="0"/>
              </a:rPr>
              <a:t>области.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 smtClean="0">
                <a:cs typeface="Arial" panose="020B0604020202020204" pitchFamily="34" charset="0"/>
              </a:rPr>
              <a:t>Привлечение </a:t>
            </a:r>
            <a:r>
              <a:rPr lang="ru-RU" sz="2800" b="1" dirty="0">
                <a:cs typeface="Arial" panose="020B0604020202020204" pitchFamily="34" charset="0"/>
              </a:rPr>
              <a:t>экспертов НОЦ "Развитие" </a:t>
            </a:r>
            <a:r>
              <a:rPr lang="ru-RU" sz="2800" b="1" dirty="0" smtClean="0">
                <a:cs typeface="Arial" panose="020B0604020202020204" pitchFamily="34" charset="0"/>
              </a:rPr>
              <a:t>для дачи экспертной оценки по принимаемым решениям.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 smtClean="0">
                <a:cs typeface="Arial" panose="020B0604020202020204" pitchFamily="34" charset="0"/>
              </a:rPr>
              <a:t>Использование научно-проектного потенциала НОЦ для решения задач социально-экономического развития губернии. </a:t>
            </a:r>
            <a:endParaRPr lang="ru-RU" sz="2800" b="1" dirty="0"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2C14-044F-4055-BA93-EDD75CCDCADA}" type="slidenum">
              <a:rPr lang="en-US" altLang="ru-RU" smtClean="0"/>
              <a:pPr/>
              <a:t>15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5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2420888"/>
            <a:ext cx="64442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kern="10" dirty="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086C2"/>
                    </a:gs>
                    <a:gs pos="100000">
                      <a:srgbClr val="DE8848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00336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Выведем Самару в лидеры</a:t>
            </a:r>
            <a:r>
              <a:rPr lang="en-US" sz="4400" b="1" kern="10" dirty="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086C2"/>
                    </a:gs>
                    <a:gs pos="100000">
                      <a:srgbClr val="DE8848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00336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!</a:t>
            </a:r>
            <a:endParaRPr lang="ru-RU" sz="4400" b="1" kern="10" dirty="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086C2"/>
                  </a:gs>
                  <a:gs pos="100000">
                    <a:srgbClr val="DE8848"/>
                  </a:gs>
                </a:gsLst>
                <a:lin ang="0" scaled="1"/>
              </a:gradFill>
              <a:effectLst>
                <a:outerShdw dist="71842" dir="2700000" algn="ctr" rotWithShape="0">
                  <a:srgbClr val="003366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33"/>
          <a:stretch/>
        </p:blipFill>
        <p:spPr>
          <a:xfrm>
            <a:off x="0" y="0"/>
            <a:ext cx="9144000" cy="2132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79912" y="4941168"/>
            <a:ext cx="35968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Директор НОЦ «Развитие» </a:t>
            </a:r>
          </a:p>
          <a:p>
            <a:r>
              <a:rPr lang="ru-RU" dirty="0" smtClean="0"/>
              <a:t>Самсонов Василий Николаевич</a:t>
            </a:r>
          </a:p>
          <a:p>
            <a:r>
              <a:rPr lang="en-US" dirty="0" smtClean="0"/>
              <a:t>v.samsonov@samgups.ru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24463" y="6498431"/>
            <a:ext cx="2895600" cy="233363"/>
          </a:xfrm>
        </p:spPr>
        <p:txBody>
          <a:bodyPr/>
          <a:lstStyle/>
          <a:p>
            <a:r>
              <a:rPr lang="en-US" altLang="ru-RU" dirty="0"/>
              <a:t>http://nocrazvitie.ru/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Миссия </a:t>
            </a:r>
            <a:endParaRPr lang="en-US" altLang="ru-RU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392238"/>
            <a:ext cx="7229475" cy="4852987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b="0" dirty="0" smtClean="0"/>
              <a:t>НОЦ «Развитие» призван объединить усилия научной общественности региона по внедрению инновационных решений в реальный сектор экономики и государственного управления.</a:t>
            </a:r>
            <a:r>
              <a:rPr lang="en-US" altLang="ru-RU" dirty="0" smtClean="0"/>
              <a:t> </a:t>
            </a:r>
            <a:r>
              <a:rPr lang="en-US" altLang="ru-RU" dirty="0"/>
              <a:t/>
            </a:r>
            <a:br>
              <a:rPr lang="en-US" altLang="ru-RU" dirty="0"/>
            </a:br>
            <a:endParaRPr lang="en-US" altLang="ru-RU" dirty="0"/>
          </a:p>
          <a:p>
            <a:pPr lvl="1">
              <a:lnSpc>
                <a:spcPct val="80000"/>
              </a:lnSpc>
            </a:pPr>
            <a:endParaRPr lang="en-US" alt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DB27-8969-4074-8F97-62CC44F7863C}" type="slidenum">
              <a:rPr lang="en-US" altLang="ru-RU" smtClean="0"/>
              <a:pPr/>
              <a:t>2</a:t>
            </a:fld>
            <a:endParaRPr lang="en-US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127" y="3361381"/>
            <a:ext cx="3937248" cy="3331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dirty="0"/>
              <a:t>http://nocrazvitie.ru/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2 года работы НОЦ «Развитие»</a:t>
            </a:r>
            <a:endParaRPr lang="en-US" altLang="ru-RU" sz="2800" dirty="0">
              <a:solidFill>
                <a:schemeClr val="accent1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pSp>
        <p:nvGrpSpPr>
          <p:cNvPr id="88110" name="Group 46"/>
          <p:cNvGrpSpPr>
            <a:grpSpLocks/>
          </p:cNvGrpSpPr>
          <p:nvPr/>
        </p:nvGrpSpPr>
        <p:grpSpPr bwMode="auto">
          <a:xfrm>
            <a:off x="901922" y="1000125"/>
            <a:ext cx="6696744" cy="820738"/>
            <a:chOff x="1296" y="1824"/>
            <a:chExt cx="2976" cy="517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39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rgbClr val="000000"/>
                  </a:solidFill>
                </a:rPr>
                <a:t>Участие в международном форуме</a:t>
              </a:r>
            </a:p>
            <a:p>
              <a:pPr algn="ctr" eaLnBrk="0" hangingPunct="0"/>
              <a:r>
                <a:rPr lang="ru-RU" altLang="ru-RU" b="1" dirty="0" smtClean="0">
                  <a:solidFill>
                    <a:srgbClr val="000000"/>
                  </a:solidFill>
                </a:rPr>
                <a:t>ITU </a:t>
              </a:r>
              <a:r>
                <a:rPr lang="ru-RU" altLang="ru-RU" b="1" dirty="0" err="1" smtClean="0">
                  <a:solidFill>
                    <a:srgbClr val="000000"/>
                  </a:solidFill>
                </a:rPr>
                <a:t>Telecom</a:t>
              </a:r>
              <a:r>
                <a:rPr lang="ru-RU" altLang="ru-RU" b="1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b="1" dirty="0" err="1" smtClean="0">
                  <a:solidFill>
                    <a:srgbClr val="000000"/>
                  </a:solidFill>
                </a:rPr>
                <a:t>World</a:t>
              </a:r>
              <a:r>
                <a:rPr lang="ru-RU" altLang="ru-RU" b="1" dirty="0" smtClean="0">
                  <a:solidFill>
                    <a:srgbClr val="000000"/>
                  </a:solidFill>
                </a:rPr>
                <a:t> 2017</a:t>
              </a:r>
              <a:endParaRPr lang="en-US" alt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8115" name="Group 51"/>
          <p:cNvGrpSpPr>
            <a:grpSpLocks/>
          </p:cNvGrpSpPr>
          <p:nvPr/>
        </p:nvGrpSpPr>
        <p:grpSpPr bwMode="auto">
          <a:xfrm>
            <a:off x="938996" y="1900567"/>
            <a:ext cx="6624736" cy="820738"/>
            <a:chOff x="1296" y="1824"/>
            <a:chExt cx="2976" cy="517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4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rgbClr val="000000"/>
                  </a:solidFill>
                </a:rPr>
                <a:t>Международная конференция </a:t>
              </a:r>
            </a:p>
            <a:p>
              <a:pPr algn="ctr" eaLnBrk="0" hangingPunct="0"/>
              <a:r>
                <a:rPr lang="ru-RU" altLang="ru-RU" b="1" dirty="0" smtClean="0">
                  <a:solidFill>
                    <a:srgbClr val="000000"/>
                  </a:solidFill>
                </a:rPr>
                <a:t>"Самара цифровая 2018"</a:t>
              </a:r>
              <a:endParaRPr lang="en-US" alt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8120" name="Group 56"/>
          <p:cNvGrpSpPr>
            <a:grpSpLocks/>
          </p:cNvGrpSpPr>
          <p:nvPr/>
        </p:nvGrpSpPr>
        <p:grpSpPr bwMode="auto">
          <a:xfrm>
            <a:off x="971542" y="4345242"/>
            <a:ext cx="6727098" cy="733168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31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rgbClr val="000000"/>
                  </a:solidFill>
                </a:rPr>
                <a:t>95 проектов</a:t>
              </a:r>
              <a:endParaRPr lang="en-US" alt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425" y="1886"/>
              <a:ext cx="1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400" dirty="0" smtClean="0">
                  <a:solidFill>
                    <a:schemeClr val="bg1"/>
                  </a:solidFill>
                </a:rPr>
                <a:t>5</a:t>
              </a:r>
              <a:endParaRPr lang="en-US" alt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125" name="Group 61"/>
          <p:cNvGrpSpPr>
            <a:grpSpLocks/>
          </p:cNvGrpSpPr>
          <p:nvPr/>
        </p:nvGrpSpPr>
        <p:grpSpPr bwMode="auto">
          <a:xfrm>
            <a:off x="966380" y="3617652"/>
            <a:ext cx="6597352" cy="685800"/>
            <a:chOff x="1296" y="1824"/>
            <a:chExt cx="2976" cy="432"/>
          </a:xfrm>
        </p:grpSpPr>
        <p:sp>
          <p:nvSpPr>
            <p:cNvPr id="88126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7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8" name="Text Box 6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b="1" dirty="0">
                  <a:solidFill>
                    <a:srgbClr val="000000"/>
                  </a:solidFill>
                </a:rPr>
                <a:t>Э</a:t>
              </a:r>
              <a:r>
                <a:rPr lang="ru-RU" altLang="ru-RU" b="1" dirty="0" smtClean="0">
                  <a:solidFill>
                    <a:srgbClr val="000000"/>
                  </a:solidFill>
                </a:rPr>
                <a:t>кспертное сообщество</a:t>
              </a:r>
              <a:endParaRPr lang="en-US" alt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88129" name="Text Box 6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62" y="2824779"/>
            <a:ext cx="6809822" cy="835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333" y="4985802"/>
            <a:ext cx="902286" cy="1243692"/>
          </a:xfrm>
          <a:prstGeom prst="rect">
            <a:avLst/>
          </a:prstGeom>
          <a:scene3d>
            <a:camera prst="orthographicFront">
              <a:rot lat="590792" lon="20990934" rev="21494771"/>
            </a:camera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680" y="5078409"/>
            <a:ext cx="2190335" cy="1696995"/>
          </a:xfrm>
          <a:prstGeom prst="rect">
            <a:avLst/>
          </a:prstGeom>
        </p:spPr>
      </p:pic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614199" y="5188730"/>
            <a:ext cx="20383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000" indent="-342900" eaLnBrk="0" hangingPunct="0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000000"/>
                </a:solidFill>
              </a:rPr>
              <a:t>ЖКХ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000000"/>
                </a:solidFill>
              </a:rPr>
              <a:t>Производство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000000"/>
                </a:solidFill>
              </a:rPr>
              <a:t>Транспорт и логистика</a:t>
            </a:r>
            <a:endParaRPr lang="ru-RU" altLang="ru-RU" sz="16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000000"/>
                </a:solidFill>
              </a:rPr>
              <a:t>и др.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DB27-8969-4074-8F97-62CC44F7863C}" type="slidenum">
              <a:rPr lang="en-US" altLang="ru-RU" smtClean="0"/>
              <a:pPr/>
              <a:t>3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5000" t="19324" r="21739" b="28502"/>
          <a:stretch/>
        </p:blipFill>
        <p:spPr>
          <a:xfrm>
            <a:off x="2731604" y="4532784"/>
            <a:ext cx="3528392" cy="1944216"/>
          </a:xfrm>
          <a:prstGeom prst="rect">
            <a:avLst/>
          </a:prstGeom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600" dirty="0" smtClean="0"/>
              <a:t>Международная научно-практическая конференция </a:t>
            </a:r>
            <a:br>
              <a:rPr lang="ru-RU" altLang="ru-RU" sz="1600" dirty="0" smtClean="0"/>
            </a:br>
            <a:r>
              <a:rPr lang="ru-RU" altLang="ru-RU" sz="1600" dirty="0" smtClean="0"/>
              <a:t>«Самара цифровая. 2018» («</a:t>
            </a:r>
            <a:r>
              <a:rPr lang="ru-RU" altLang="ru-RU" sz="1600" dirty="0" err="1" smtClean="0"/>
              <a:t>Samara-Digital</a:t>
            </a:r>
            <a:r>
              <a:rPr lang="ru-RU" altLang="ru-RU" sz="1600" dirty="0" smtClean="0"/>
              <a:t> 2018»)</a:t>
            </a:r>
            <a:endParaRPr lang="en-US" altLang="ru-RU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07921"/>
            <a:ext cx="7229475" cy="4852987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endParaRPr lang="ru-RU" altLang="ru-RU" sz="1600" dirty="0"/>
          </a:p>
          <a:p>
            <a:pPr marL="457200" lvl="1" indent="0">
              <a:lnSpc>
                <a:spcPct val="80000"/>
              </a:lnSpc>
              <a:buNone/>
            </a:pPr>
            <a:endParaRPr lang="en-US" alt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" y="2996952"/>
            <a:ext cx="2727576" cy="18002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DB27-8969-4074-8F97-62CC44F7863C}" type="slidenum">
              <a:rPr lang="en-US" altLang="ru-RU" smtClean="0"/>
              <a:pPr/>
              <a:t>4</a:t>
            </a:fld>
            <a:endParaRPr lang="en-US" alt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677" t="5862" r="12287" b="5952"/>
          <a:stretch/>
        </p:blipFill>
        <p:spPr>
          <a:xfrm>
            <a:off x="2513123" y="1207921"/>
            <a:ext cx="3888432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1207921"/>
            <a:ext cx="2753846" cy="20653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8376" y="924441"/>
            <a:ext cx="1767993" cy="426757"/>
          </a:xfrm>
          <a:prstGeom prst="rect">
            <a:avLst/>
          </a:prstGeom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http://nocrazvitie.ru/</a:t>
            </a:r>
            <a:endParaRPr lang="en-US" alt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6046125"/>
            <a:ext cx="1615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30 мая 2019г.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9" y="4202765"/>
            <a:ext cx="3148361" cy="2094571"/>
          </a:xfrm>
          <a:prstGeom prst="rect">
            <a:avLst/>
          </a:prstGeom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600" dirty="0" smtClean="0"/>
              <a:t>Молодежная </a:t>
            </a:r>
            <a:r>
              <a:rPr lang="ru-RU" altLang="ru-RU" sz="1600" dirty="0"/>
              <a:t>научно-практическая конференция </a:t>
            </a:r>
            <a:br>
              <a:rPr lang="ru-RU" altLang="ru-RU" sz="1600" dirty="0"/>
            </a:br>
            <a:r>
              <a:rPr lang="ru-RU" altLang="ru-RU" sz="1600" dirty="0"/>
              <a:t>«Самара цифровая 2018 – Поколение Z»</a:t>
            </a:r>
            <a:endParaRPr lang="en-US" altLang="ru-RU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07921"/>
            <a:ext cx="7229475" cy="4852987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r>
              <a:rPr lang="ru-RU" altLang="ru-RU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11 октября 2018 г</a:t>
            </a:r>
            <a:r>
              <a:rPr lang="ru-RU" altLang="ru-RU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3340"/>
            <a:ext cx="3517676" cy="2345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6" t="325"/>
          <a:stretch/>
        </p:blipFill>
        <p:spPr>
          <a:xfrm>
            <a:off x="4523293" y="3957615"/>
            <a:ext cx="2613198" cy="23413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844" y="976393"/>
            <a:ext cx="3608156" cy="235657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DB27-8969-4074-8F97-62CC44F7863C}" type="slidenum">
              <a:rPr lang="en-US" altLang="ru-RU" smtClean="0"/>
              <a:pPr/>
              <a:t>5</a:t>
            </a:fld>
            <a:endParaRPr lang="en-US" alt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6542693"/>
            <a:ext cx="2895851" cy="274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23579" y="3281773"/>
            <a:ext cx="2030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11 октября </a:t>
            </a:r>
            <a:r>
              <a:rPr lang="ru-RU" dirty="0"/>
              <a:t>2019г.</a:t>
            </a:r>
          </a:p>
        </p:txBody>
      </p:sp>
    </p:spTree>
    <p:extLst>
      <p:ext uri="{BB962C8B-B14F-4D97-AF65-F5344CB8AC3E}">
        <p14:creationId xmlns:p14="http://schemas.microsoft.com/office/powerpoint/2010/main" val="31446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http://nocrazvitie.ru/</a:t>
            </a:r>
            <a:endParaRPr lang="en-US" altLang="ru-RU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/>
              <a:t>Экспертный совет НОЦ «Развитие»</a:t>
            </a:r>
            <a:endParaRPr lang="en-US" altLang="ru-RU" sz="2400" dirty="0"/>
          </a:p>
        </p:txBody>
      </p:sp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1219200" y="1684338"/>
            <a:ext cx="2170113" cy="4183063"/>
            <a:chOff x="720" y="1203"/>
            <a:chExt cx="1367" cy="2635"/>
          </a:xfrm>
        </p:grpSpPr>
        <p:sp>
          <p:nvSpPr>
            <p:cNvPr id="9830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0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1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1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12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1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8314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831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8316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8317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8318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8319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8320" name="Text Box 16"/>
            <p:cNvSpPr txBox="1">
              <a:spLocks noChangeArrowheads="1"/>
            </p:cNvSpPr>
            <p:nvPr/>
          </p:nvSpPr>
          <p:spPr bwMode="gray">
            <a:xfrm>
              <a:off x="1246" y="1203"/>
              <a:ext cx="248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4400" dirty="0">
                  <a:latin typeface="Blackadder ITC" panose="04020505051007020D02" pitchFamily="82" charset="0"/>
                </a:rPr>
                <a:t>v</a:t>
              </a:r>
            </a:p>
          </p:txBody>
        </p:sp>
        <p:sp>
          <p:nvSpPr>
            <p:cNvPr id="98321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4</a:t>
              </a:r>
              <a:r>
                <a:rPr lang="en-US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5 </a:t>
              </a:r>
              <a:r>
                <a:rPr lang="ru-RU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докторов и кандидатов наук, </a:t>
              </a:r>
              <a:r>
                <a:rPr lang="ru-RU" altLang="ru-RU" sz="1300" dirty="0" err="1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высококвалифициро</a:t>
              </a:r>
              <a:r>
                <a:rPr lang="ru-RU" altLang="ru-RU" sz="13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-ванных </a:t>
              </a:r>
              <a:r>
                <a:rPr lang="ru-RU" altLang="ru-RU" sz="1300" dirty="0" err="1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специалис-тов</a:t>
              </a:r>
              <a:r>
                <a:rPr lang="ru-RU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 </a:t>
              </a:r>
              <a:r>
                <a:rPr lang="ru-RU" altLang="ru-RU" sz="1400" dirty="0" err="1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производствен</a:t>
              </a:r>
              <a:r>
                <a:rPr lang="ru-RU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-ной и научной сферы</a:t>
              </a:r>
              <a:r>
                <a:rPr lang="en-US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.</a:t>
              </a:r>
              <a:endParaRPr lang="en-US" altLang="ru-RU" dirty="0"/>
            </a:p>
          </p:txBody>
        </p:sp>
      </p:grpSp>
      <p:grpSp>
        <p:nvGrpSpPr>
          <p:cNvPr id="98322" name="Group 18"/>
          <p:cNvGrpSpPr>
            <a:grpSpLocks/>
          </p:cNvGrpSpPr>
          <p:nvPr/>
        </p:nvGrpSpPr>
        <p:grpSpPr bwMode="auto">
          <a:xfrm>
            <a:off x="3581400" y="1684338"/>
            <a:ext cx="2166938" cy="4183063"/>
            <a:chOff x="2208" y="1203"/>
            <a:chExt cx="1365" cy="2635"/>
          </a:xfrm>
        </p:grpSpPr>
        <p:sp>
          <p:nvSpPr>
            <p:cNvPr id="98323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24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25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26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27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8328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8329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8330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8331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8332" name="Text Box 28"/>
            <p:cNvSpPr txBox="1">
              <a:spLocks noChangeArrowheads="1"/>
            </p:cNvSpPr>
            <p:nvPr/>
          </p:nvSpPr>
          <p:spPr bwMode="gray">
            <a:xfrm>
              <a:off x="2768" y="1203"/>
              <a:ext cx="23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ru-RU" sz="4400" dirty="0">
                  <a:solidFill>
                    <a:srgbClr val="003366"/>
                  </a:solidFill>
                  <a:latin typeface="Blackadder ITC" panose="04020505051007020D02" pitchFamily="82" charset="0"/>
                </a:rPr>
                <a:t>v</a:t>
              </a:r>
            </a:p>
          </p:txBody>
        </p:sp>
        <p:sp>
          <p:nvSpPr>
            <p:cNvPr id="98333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5 </a:t>
              </a:r>
              <a:r>
                <a:rPr lang="ru-RU" altLang="ru-RU" sz="13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университетов:</a:t>
              </a:r>
            </a:p>
            <a:p>
              <a:pPr marL="285750" indent="-285750">
                <a:buFontTx/>
                <a:buChar char="-"/>
              </a:pPr>
              <a:r>
                <a:rPr lang="ru-RU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Самарский Университет</a:t>
              </a:r>
            </a:p>
            <a:p>
              <a:pPr marL="285750" indent="-285750">
                <a:buFontTx/>
                <a:buChar char="-"/>
              </a:pPr>
              <a:r>
                <a:rPr lang="ru-RU" altLang="ru-RU" sz="1400" dirty="0" err="1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СамГУПС</a:t>
              </a:r>
              <a:endParaRPr lang="ru-RU" altLang="ru-RU" sz="1400" dirty="0" smtClean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ru-RU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СГЭУ</a:t>
              </a:r>
            </a:p>
            <a:p>
              <a:pPr marL="285750" indent="-285750">
                <a:buFontTx/>
                <a:buChar char="-"/>
              </a:pPr>
              <a:r>
                <a:rPr lang="ru-RU" altLang="ru-RU" sz="1400" dirty="0" err="1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СамГМУ</a:t>
              </a:r>
              <a:endParaRPr lang="ru-RU" altLang="ru-RU" sz="1400" dirty="0" smtClean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ru-RU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ПГУТИ</a:t>
              </a:r>
            </a:p>
            <a:p>
              <a:pPr marL="285750" indent="-285750">
                <a:buFontTx/>
                <a:buChar char="-"/>
              </a:pPr>
              <a:endParaRPr lang="ru-RU" altLang="ru-RU" sz="1400" dirty="0" smtClean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3 колледжа</a:t>
              </a:r>
              <a:r>
                <a:rPr lang="en-US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.</a:t>
              </a:r>
              <a:endParaRPr lang="en-US" altLang="ru-RU" dirty="0"/>
            </a:p>
          </p:txBody>
        </p:sp>
        <p:sp>
          <p:nvSpPr>
            <p:cNvPr id="98334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35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8336" name="Group 32"/>
          <p:cNvGrpSpPr>
            <a:grpSpLocks/>
          </p:cNvGrpSpPr>
          <p:nvPr/>
        </p:nvGrpSpPr>
        <p:grpSpPr bwMode="auto">
          <a:xfrm>
            <a:off x="5937250" y="1831975"/>
            <a:ext cx="2170113" cy="4035425"/>
            <a:chOff x="3692" y="1296"/>
            <a:chExt cx="1367" cy="2542"/>
          </a:xfrm>
        </p:grpSpPr>
        <p:sp>
          <p:nvSpPr>
            <p:cNvPr id="98337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38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39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40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8341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8342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8343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8344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8345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8346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8347" name="Text Box 43"/>
            <p:cNvSpPr txBox="1">
              <a:spLocks noChangeArrowheads="1"/>
            </p:cNvSpPr>
            <p:nvPr/>
          </p:nvSpPr>
          <p:spPr bwMode="gray">
            <a:xfrm>
              <a:off x="4305" y="1354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ru-RU" dirty="0"/>
            </a:p>
          </p:txBody>
        </p:sp>
        <p:sp>
          <p:nvSpPr>
            <p:cNvPr id="98348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Партнеры:</a:t>
              </a:r>
            </a:p>
            <a:p>
              <a:pPr marL="285750" indent="-285750">
                <a:buFontTx/>
                <a:buChar char="-"/>
              </a:pPr>
              <a:r>
                <a:rPr lang="ru-RU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АО РЖД</a:t>
              </a:r>
            </a:p>
            <a:p>
              <a:pPr marL="285750" indent="-285750">
                <a:buFontTx/>
                <a:buChar char="-"/>
              </a:pPr>
              <a:r>
                <a:rPr lang="ru-RU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ПАО Газпром</a:t>
              </a:r>
            </a:p>
            <a:p>
              <a:pPr marL="285750" indent="-285750">
                <a:buFontTx/>
                <a:buChar char="-"/>
              </a:pPr>
              <a:r>
                <a:rPr lang="ru-RU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АО Прогресс</a:t>
              </a:r>
            </a:p>
            <a:p>
              <a:pPr marL="285750" indent="-285750">
                <a:buFontTx/>
                <a:buChar char="-"/>
              </a:pPr>
              <a:r>
                <a:rPr lang="ru-RU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ПАО Кузнецов</a:t>
              </a:r>
            </a:p>
            <a:p>
              <a:pPr marL="285750" indent="-285750">
                <a:buFontTx/>
                <a:buChar char="-"/>
              </a:pPr>
              <a:r>
                <a:rPr lang="ru-RU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СВМЗ</a:t>
              </a:r>
              <a:endParaRPr lang="en-US" altLang="ru-RU" sz="1400" dirty="0" smtClean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ru-RU" altLang="ru-RU" sz="1400" dirty="0">
                  <a:solidFill>
                    <a:srgbClr val="000000"/>
                  </a:solidFill>
                  <a:latin typeface="Verdana" panose="020B0604030504040204" pitchFamily="34" charset="0"/>
                </a:rPr>
                <a:t>и</a:t>
              </a:r>
              <a:r>
                <a:rPr lang="ru-RU" altLang="ru-RU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 др.</a:t>
              </a:r>
              <a:endParaRPr lang="en-US" altLang="ru-RU" sz="1400" dirty="0" smtClean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marL="285750" indent="-285750">
                <a:buFontTx/>
                <a:buChar char="-"/>
              </a:pPr>
              <a:endParaRPr lang="ru-RU" altLang="ru-RU" sz="1400" dirty="0" smtClean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marL="285750" indent="-285750">
                <a:buFontTx/>
                <a:buChar char="-"/>
              </a:pPr>
              <a:endParaRPr lang="en-US" altLang="ru-RU" dirty="0"/>
            </a:p>
          </p:txBody>
        </p:sp>
        <p:sp>
          <p:nvSpPr>
            <p:cNvPr id="98349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50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787050" y="1716584"/>
            <a:ext cx="3930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ru-RU" sz="4400" dirty="0">
                <a:solidFill>
                  <a:srgbClr val="003366"/>
                </a:solidFill>
                <a:latin typeface="Blackadder ITC" panose="04020505051007020D02" pitchFamily="82" charset="0"/>
              </a:rPr>
              <a:t>v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DB27-8969-4074-8F97-62CC44F7863C}" type="slidenum">
              <a:rPr lang="en-US" altLang="ru-RU" smtClean="0"/>
              <a:pPr/>
              <a:t>6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http://nocrazvitie.ru/</a:t>
            </a:r>
            <a:endParaRPr lang="en-US" altLang="ru-RU" dirty="0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29400" cy="563563"/>
          </a:xfrm>
        </p:spPr>
        <p:txBody>
          <a:bodyPr/>
          <a:lstStyle/>
          <a:p>
            <a:r>
              <a:rPr lang="en-US" altLang="ru-RU" dirty="0"/>
              <a:t> </a:t>
            </a:r>
            <a:r>
              <a:rPr lang="ru-RU" altLang="ru-RU" sz="1800" dirty="0"/>
              <a:t>Основные направления деятельности </a:t>
            </a:r>
            <a:r>
              <a:rPr lang="ru-RU" altLang="ru-RU" sz="1800" dirty="0" smtClean="0"/>
              <a:t>НОЦ «Развитие»</a:t>
            </a:r>
            <a:endParaRPr lang="en-US" altLang="ru-RU" sz="1800" dirty="0"/>
          </a:p>
        </p:txBody>
      </p:sp>
      <p:grpSp>
        <p:nvGrpSpPr>
          <p:cNvPr id="100355" name="Group 3"/>
          <p:cNvGrpSpPr>
            <a:grpSpLocks/>
          </p:cNvGrpSpPr>
          <p:nvPr/>
        </p:nvGrpSpPr>
        <p:grpSpPr bwMode="auto">
          <a:xfrm>
            <a:off x="35496" y="1340386"/>
            <a:ext cx="8352327" cy="4985408"/>
            <a:chOff x="333" y="1186"/>
            <a:chExt cx="4545" cy="3859"/>
          </a:xfrm>
        </p:grpSpPr>
        <p:sp>
          <p:nvSpPr>
            <p:cNvPr id="100367" name="Text Box 15"/>
            <p:cNvSpPr txBox="1">
              <a:spLocks noChangeArrowheads="1"/>
            </p:cNvSpPr>
            <p:nvPr/>
          </p:nvSpPr>
          <p:spPr bwMode="gray">
            <a:xfrm>
              <a:off x="1127" y="2375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ru-RU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100368" name="Text Box 16"/>
            <p:cNvSpPr txBox="1">
              <a:spLocks noChangeArrowheads="1"/>
            </p:cNvSpPr>
            <p:nvPr/>
          </p:nvSpPr>
          <p:spPr bwMode="gray">
            <a:xfrm>
              <a:off x="2578" y="1545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ru-RU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100369" name="Text Box 17"/>
            <p:cNvSpPr txBox="1">
              <a:spLocks noChangeArrowheads="1"/>
            </p:cNvSpPr>
            <p:nvPr/>
          </p:nvSpPr>
          <p:spPr bwMode="gray">
            <a:xfrm>
              <a:off x="4222" y="1696"/>
              <a:ext cx="3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ru-RU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Txt</a:t>
              </a:r>
              <a:endParaRPr lang="en-US" altLang="ru-RU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0370" name="Text Box 18"/>
            <p:cNvSpPr txBox="1">
              <a:spLocks noChangeArrowheads="1"/>
            </p:cNvSpPr>
            <p:nvPr/>
          </p:nvSpPr>
          <p:spPr bwMode="gray">
            <a:xfrm>
              <a:off x="3219" y="2956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ru-RU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100371" name="Text Box 19"/>
            <p:cNvSpPr txBox="1">
              <a:spLocks noChangeArrowheads="1"/>
            </p:cNvSpPr>
            <p:nvPr/>
          </p:nvSpPr>
          <p:spPr bwMode="gray">
            <a:xfrm>
              <a:off x="1638" y="3295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ru-RU" b="1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100372" name="Text Box 20"/>
            <p:cNvSpPr txBox="1">
              <a:spLocks noChangeArrowheads="1"/>
            </p:cNvSpPr>
            <p:nvPr/>
          </p:nvSpPr>
          <p:spPr bwMode="gray">
            <a:xfrm>
              <a:off x="333" y="1186"/>
              <a:ext cx="4545" cy="3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514350" indent="-514350" eaLnBrk="0" hangingPunct="0">
                <a:spcBef>
                  <a:spcPts val="600"/>
                </a:spcBef>
                <a:spcAft>
                  <a:spcPts val="600"/>
                </a:spcAft>
                <a:buAutoNum type="arabicPeriod"/>
              </a:pPr>
              <a:r>
                <a:rPr lang="ru-RU" altLang="ru-RU" sz="2600" b="1" dirty="0" smtClean="0"/>
                <a:t>Умный город (Умный регион) в рамках национальной </a:t>
              </a:r>
              <a:r>
                <a:rPr lang="ru-RU" altLang="ru-RU" sz="2600" b="1" dirty="0"/>
                <a:t>программы </a:t>
              </a:r>
              <a:r>
                <a:rPr lang="ru-RU" altLang="ru-RU" sz="2600" b="1" dirty="0" smtClean="0"/>
                <a:t>«Цифровая </a:t>
              </a:r>
              <a:r>
                <a:rPr lang="ru-RU" altLang="ru-RU" sz="2600" b="1" dirty="0"/>
                <a:t>экономика Российской </a:t>
              </a:r>
              <a:r>
                <a:rPr lang="ru-RU" altLang="ru-RU" sz="2600" b="1" dirty="0" smtClean="0"/>
                <a:t>Федерации»;</a:t>
              </a:r>
            </a:p>
            <a:p>
              <a:pPr marL="514350" indent="-514350" eaLnBrk="0" hangingPunct="0">
                <a:spcBef>
                  <a:spcPts val="600"/>
                </a:spcBef>
                <a:spcAft>
                  <a:spcPts val="600"/>
                </a:spcAft>
                <a:buAutoNum type="arabicPeriod"/>
              </a:pPr>
              <a:r>
                <a:rPr lang="ru-RU" altLang="ru-RU" sz="2600" b="1" dirty="0" smtClean="0"/>
                <a:t>Транспортно-логистические решения для СО в </a:t>
              </a:r>
              <a:r>
                <a:rPr lang="ru-RU" altLang="ru-RU" sz="2600" b="1" dirty="0"/>
                <a:t>рамках </a:t>
              </a:r>
              <a:r>
                <a:rPr lang="ru-RU" altLang="ru-RU" sz="2600" b="1" dirty="0" smtClean="0"/>
                <a:t>Комплексного плана </a:t>
              </a:r>
              <a:r>
                <a:rPr lang="ru-RU" altLang="ru-RU" sz="2600" b="1" dirty="0"/>
                <a:t>модернизации и расширения магистральной </a:t>
              </a:r>
              <a:r>
                <a:rPr lang="ru-RU" altLang="ru-RU" sz="2600" b="1" dirty="0" smtClean="0"/>
                <a:t>инфраструктуры;</a:t>
              </a:r>
            </a:p>
            <a:p>
              <a:pPr marL="514350" indent="-514350" eaLnBrk="0" hangingPunct="0">
                <a:spcBef>
                  <a:spcPts val="600"/>
                </a:spcBef>
                <a:spcAft>
                  <a:spcPts val="600"/>
                </a:spcAft>
                <a:buAutoNum type="arabicPeriod"/>
              </a:pPr>
              <a:r>
                <a:rPr lang="ru-RU" altLang="ru-RU" sz="2600" b="1" dirty="0" smtClean="0"/>
                <a:t>Технологические решения для внедрения СПГ на транспорте;</a:t>
              </a:r>
            </a:p>
            <a:p>
              <a:pPr marL="514350" indent="-514350" eaLnBrk="0" hangingPunct="0">
                <a:spcBef>
                  <a:spcPts val="600"/>
                </a:spcBef>
                <a:spcAft>
                  <a:spcPts val="600"/>
                </a:spcAft>
                <a:buAutoNum type="arabicPeriod"/>
              </a:pPr>
              <a:r>
                <a:rPr lang="ru-RU" altLang="ru-RU" sz="2600" b="1" dirty="0" smtClean="0"/>
                <a:t>Участие в создании </a:t>
              </a:r>
              <a:r>
                <a:rPr lang="ru-RU" altLang="ru-RU" sz="2600" b="1" dirty="0" smtClean="0"/>
                <a:t>Научного центра мирового уровня в Самаре.</a:t>
              </a:r>
              <a:r>
                <a:rPr lang="ru-RU" altLang="ru-RU" sz="2800" b="1" dirty="0" smtClean="0"/>
                <a:t> </a:t>
              </a:r>
              <a:endParaRPr lang="ru-RU" altLang="ru-RU" sz="2800" b="1" dirty="0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2C14-044F-4055-BA93-EDD75CCDCADA}" type="slidenum">
              <a:rPr lang="en-US" altLang="ru-RU" smtClean="0"/>
              <a:pPr/>
              <a:t>7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29400" cy="563563"/>
          </a:xfrm>
        </p:spPr>
        <p:txBody>
          <a:bodyPr/>
          <a:lstStyle/>
          <a:p>
            <a:pPr algn="ctr"/>
            <a:r>
              <a:rPr lang="en-US" altLang="ru-RU" dirty="0"/>
              <a:t> </a:t>
            </a:r>
            <a:r>
              <a:rPr lang="ru-RU" altLang="ru-RU" dirty="0" smtClean="0"/>
              <a:t>Умный регион</a:t>
            </a:r>
            <a:endParaRPr lang="en-US" altLang="ru-RU" sz="2200" dirty="0"/>
          </a:p>
        </p:txBody>
      </p:sp>
      <p:grpSp>
        <p:nvGrpSpPr>
          <p:cNvPr id="100355" name="Group 3"/>
          <p:cNvGrpSpPr>
            <a:grpSpLocks/>
          </p:cNvGrpSpPr>
          <p:nvPr/>
        </p:nvGrpSpPr>
        <p:grpSpPr bwMode="auto">
          <a:xfrm>
            <a:off x="342900" y="1414463"/>
            <a:ext cx="7829551" cy="5048251"/>
            <a:chOff x="216" y="891"/>
            <a:chExt cx="4932" cy="3180"/>
          </a:xfrm>
        </p:grpSpPr>
        <p:sp>
          <p:nvSpPr>
            <p:cNvPr id="100367" name="Text Box 15"/>
            <p:cNvSpPr txBox="1">
              <a:spLocks noChangeArrowheads="1"/>
            </p:cNvSpPr>
            <p:nvPr/>
          </p:nvSpPr>
          <p:spPr bwMode="gray">
            <a:xfrm>
              <a:off x="1127" y="2375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00368" name="Text Box 16"/>
            <p:cNvSpPr txBox="1">
              <a:spLocks noChangeArrowheads="1"/>
            </p:cNvSpPr>
            <p:nvPr/>
          </p:nvSpPr>
          <p:spPr bwMode="gray">
            <a:xfrm>
              <a:off x="2578" y="1545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00369" name="Text Box 17"/>
            <p:cNvSpPr txBox="1">
              <a:spLocks noChangeArrowheads="1"/>
            </p:cNvSpPr>
            <p:nvPr/>
          </p:nvSpPr>
          <p:spPr bwMode="gray">
            <a:xfrm>
              <a:off x="4222" y="1696"/>
              <a:ext cx="3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Txt</a:t>
              </a:r>
              <a:endPara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0370" name="Text Box 18"/>
            <p:cNvSpPr txBox="1">
              <a:spLocks noChangeArrowheads="1"/>
            </p:cNvSpPr>
            <p:nvPr/>
          </p:nvSpPr>
          <p:spPr bwMode="gray">
            <a:xfrm>
              <a:off x="3219" y="2956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00371" name="Text Box 19"/>
            <p:cNvSpPr txBox="1">
              <a:spLocks noChangeArrowheads="1"/>
            </p:cNvSpPr>
            <p:nvPr/>
          </p:nvSpPr>
          <p:spPr bwMode="gray">
            <a:xfrm>
              <a:off x="1638" y="3295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00372" name="Text Box 20"/>
            <p:cNvSpPr txBox="1">
              <a:spLocks noChangeArrowheads="1"/>
            </p:cNvSpPr>
            <p:nvPr/>
          </p:nvSpPr>
          <p:spPr bwMode="gray">
            <a:xfrm>
              <a:off x="333" y="1085"/>
              <a:ext cx="4490" cy="2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457200" marR="0" lvl="0" indent="-4572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«</a:t>
              </a:r>
              <a:r>
                <a:rPr kumimoji="0" lang="ru-RU" alt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Нормативное регулирование цифровой среды»; </a:t>
              </a:r>
              <a:endPara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457200" marR="0" lvl="0" indent="-4572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«</a:t>
              </a:r>
              <a:r>
                <a:rPr kumimoji="0" lang="ru-RU" alt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Информационная </a:t>
              </a:r>
              <a:r>
                <a:rPr kumimoji="0" lang="ru-RU" alt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инфраструктура</a:t>
              </a:r>
              <a:r>
                <a:rPr kumimoji="0" lang="ru-RU" alt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»; </a:t>
              </a:r>
              <a:endPara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457200" marR="0" lvl="0" indent="-4572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«</a:t>
              </a:r>
              <a:r>
                <a:rPr kumimoji="0" lang="ru-RU" alt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Кадры для цифровой экономики»; </a:t>
              </a:r>
              <a:endPara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457200" marR="0" lvl="0" indent="-4572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«</a:t>
              </a:r>
              <a:r>
                <a:rPr kumimoji="0" lang="ru-RU" alt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Информационная безопасность»; </a:t>
              </a:r>
              <a:endPara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457200" marR="0" lvl="0" indent="-4572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«</a:t>
              </a:r>
              <a:r>
                <a:rPr kumimoji="0" lang="ru-RU" alt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Цифровые технологии»; </a:t>
              </a:r>
              <a:endPara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457200" marR="0" lvl="0" indent="-4572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«</a:t>
              </a:r>
              <a:r>
                <a:rPr kumimoji="0" lang="ru-RU" alt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Цифровое государственное </a:t>
              </a:r>
              <a:r>
                <a:rPr kumimoji="0" lang="ru-RU" alt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управление»</a:t>
              </a:r>
              <a:endPara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375" name="Text Box 23"/>
            <p:cNvSpPr txBox="1">
              <a:spLocks noChangeArrowheads="1"/>
            </p:cNvSpPr>
            <p:nvPr/>
          </p:nvSpPr>
          <p:spPr bwMode="gray">
            <a:xfrm>
              <a:off x="216" y="891"/>
              <a:ext cx="493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Национальная программа </a:t>
              </a:r>
              <a:r>
                <a:rPr kumimoji="0" lang="ru-RU" alt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"Цифровая экономика Российской </a:t>
              </a:r>
              <a:r>
                <a:rPr kumimoji="0" lang="ru-RU" alt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Федерации»</a:t>
              </a:r>
              <a:endPara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005628"/>
            <a:ext cx="1621677" cy="49381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892C14-044F-4055-BA93-EDD75CCDCADA}" type="slidenum"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9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http://nocrazvitie.ru/</a:t>
            </a:r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dirty="0"/>
              <a:t> </a:t>
            </a:r>
            <a:r>
              <a:rPr lang="ru-RU" altLang="ru-RU" dirty="0" smtClean="0"/>
              <a:t>Умный город</a:t>
            </a:r>
            <a:endParaRPr lang="en-US" alt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4"/>
            <a:ext cx="799288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ru-RU" sz="1600" dirty="0" smtClean="0"/>
              <a:t>Прогноз </a:t>
            </a:r>
            <a:r>
              <a:rPr lang="ru-RU" sz="1600" dirty="0"/>
              <a:t>мест порывов трубопроводов коммунальных систем. Разработка мероприятий по недопущению аварий, планирование </a:t>
            </a:r>
            <a:r>
              <a:rPr lang="ru-RU" sz="1600" dirty="0" smtClean="0"/>
              <a:t>аварийно-восстановительных работ.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ru-RU" sz="1600" dirty="0" smtClean="0"/>
              <a:t>Оперативное </a:t>
            </a:r>
            <a:r>
              <a:rPr lang="ru-RU" sz="1600" dirty="0"/>
              <a:t>управление коммунальными системами в чрезвычайных ситуациях: </a:t>
            </a:r>
            <a:r>
              <a:rPr lang="ru-RU" sz="1600" dirty="0" smtClean="0"/>
              <a:t>пожары, наводнения, порывы </a:t>
            </a:r>
            <a:r>
              <a:rPr lang="ru-RU" sz="1600" dirty="0"/>
              <a:t>крупных водоводов и т.д. (локализация мест аварий и поиск путей доставки, расчет недопоставки и т.д. соответствующего потока). </a:t>
            </a:r>
            <a:endParaRPr lang="ru-RU" sz="1600" dirty="0" smtClean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ru-RU" sz="1600" dirty="0" smtClean="0"/>
              <a:t>Мониторинг </a:t>
            </a:r>
            <a:r>
              <a:rPr lang="ru-RU" sz="1600" dirty="0"/>
              <a:t>изменений состояния населенных </a:t>
            </a:r>
            <a:r>
              <a:rPr lang="ru-RU" sz="1600" dirty="0" smtClean="0"/>
              <a:t>пунктов.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ru-RU" sz="1600" dirty="0" smtClean="0"/>
              <a:t>Анализ </a:t>
            </a:r>
            <a:r>
              <a:rPr lang="ru-RU" sz="1600" dirty="0"/>
              <a:t>существующего состояния населенного пункта и </a:t>
            </a:r>
            <a:r>
              <a:rPr lang="ru-RU" sz="1600" dirty="0" smtClean="0"/>
              <a:t>разработка </a:t>
            </a:r>
            <a:r>
              <a:rPr lang="ru-RU" sz="1600" dirty="0"/>
              <a:t>рекомендаций по </a:t>
            </a:r>
            <a:r>
              <a:rPr lang="ru-RU" sz="1600" dirty="0" smtClean="0"/>
              <a:t>развитию.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ru-RU" sz="1600" dirty="0" smtClean="0"/>
              <a:t>Разработка </a:t>
            </a:r>
            <a:r>
              <a:rPr lang="ru-RU" sz="1600" dirty="0"/>
              <a:t>проектов реконструкции и развития с учетом оптимального взаимодействия рассматриваемых систем и потребителей услуг, архитектурно-планировочные схемы размещения объектов населенного пункта и коммунальных </a:t>
            </a:r>
            <a:r>
              <a:rPr lang="ru-RU" sz="1600" dirty="0" smtClean="0"/>
              <a:t>систем.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ru-RU" sz="1600" dirty="0" smtClean="0"/>
              <a:t>Разработка </a:t>
            </a:r>
            <a:r>
              <a:rPr lang="ru-RU" sz="1600" dirty="0"/>
              <a:t>оптимальной тарифной политики систем обеспечения </a:t>
            </a:r>
            <a:r>
              <a:rPr lang="ru-RU" sz="1600" dirty="0" smtClean="0"/>
              <a:t>населения </a:t>
            </a:r>
            <a:r>
              <a:rPr lang="ru-RU" sz="1600" dirty="0"/>
              <a:t>и промышленности населенного пункта. Тарифы для населения и промышленности </a:t>
            </a:r>
            <a:r>
              <a:rPr lang="ru-RU" sz="1600" dirty="0" smtClean="0"/>
              <a:t>с </a:t>
            </a:r>
            <a:r>
              <a:rPr lang="ru-RU" sz="1600" dirty="0"/>
              <a:t>учетом требований </a:t>
            </a:r>
            <a:r>
              <a:rPr lang="ru-RU" sz="1600" dirty="0" smtClean="0"/>
              <a:t>системы </a:t>
            </a:r>
            <a:r>
              <a:rPr lang="ru-RU" sz="1600" dirty="0"/>
              <a:t>и платежеспособности потребителей </a:t>
            </a:r>
            <a:r>
              <a:rPr lang="ru-RU" sz="1600" dirty="0" smtClean="0"/>
              <a:t>услуг.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ru-RU" sz="1600" dirty="0" smtClean="0"/>
              <a:t>Анализ </a:t>
            </a:r>
            <a:r>
              <a:rPr lang="ru-RU" sz="1600" dirty="0"/>
              <a:t>дорожно-транспортной системы. Разработка рекомендаций по ликвидации заторов.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892C14-044F-4055-BA93-EDD75CCDCADA}" type="slidenum">
              <a:rPr kumimoji="0" lang="en-US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5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ample">
  <a:themeElements>
    <a:clrScheme name="sample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ample">
  <a:themeElements>
    <a:clrScheme name="sample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sample">
  <a:themeElements>
    <a:clrScheme name="sample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29</Template>
  <TotalTime>461</TotalTime>
  <Words>759</Words>
  <Application>Microsoft Office PowerPoint</Application>
  <PresentationFormat>Экран (4:3)</PresentationFormat>
  <Paragraphs>144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Bebas Neue Regular</vt:lpstr>
      <vt:lpstr>Blackadder ITC</vt:lpstr>
      <vt:lpstr>Calibri</vt:lpstr>
      <vt:lpstr>Gulim</vt:lpstr>
      <vt:lpstr>Times New Roman</vt:lpstr>
      <vt:lpstr>Verdana</vt:lpstr>
      <vt:lpstr>Wingdings</vt:lpstr>
      <vt:lpstr>sample</vt:lpstr>
      <vt:lpstr>1_sample</vt:lpstr>
      <vt:lpstr>2_sample</vt:lpstr>
      <vt:lpstr>3_sample</vt:lpstr>
      <vt:lpstr>Презентация PowerPoint</vt:lpstr>
      <vt:lpstr>Миссия </vt:lpstr>
      <vt:lpstr>2 года работы НОЦ «Развитие»</vt:lpstr>
      <vt:lpstr>Международная научно-практическая конференция  «Самара цифровая. 2018» («Samara-Digital 2018»)</vt:lpstr>
      <vt:lpstr>Молодежная научно-практическая конференция  «Самара цифровая 2018 – Поколение Z»</vt:lpstr>
      <vt:lpstr>Экспертный совет НОЦ «Развитие»</vt:lpstr>
      <vt:lpstr> Основные направления деятельности НОЦ «Развитие»</vt:lpstr>
      <vt:lpstr> Умный регион</vt:lpstr>
      <vt:lpstr> Умный город</vt:lpstr>
      <vt:lpstr> Транспортно-логистические решения НОЦ для Самарского региона</vt:lpstr>
      <vt:lpstr> Типовой ТЛЦ – ТЛЦ Белый Раст</vt:lpstr>
      <vt:lpstr>Технологические решения для внедрения СПГ на транспорте</vt:lpstr>
      <vt:lpstr>Участие в создании Научного центра мирового уровня в Самаре </vt:lpstr>
      <vt:lpstr> Наиболее значимые работы наших экспертов</vt:lpstr>
      <vt:lpstr> Варианты взаимодействия НОЦ с органами власти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Проскурина Ирина Владимировна</dc:creator>
  <cp:lastModifiedBy>Проскурина Ирина Владимировна</cp:lastModifiedBy>
  <cp:revision>48</cp:revision>
  <dcterms:created xsi:type="dcterms:W3CDTF">2019-02-06T10:03:23Z</dcterms:created>
  <dcterms:modified xsi:type="dcterms:W3CDTF">2019-02-11T09:06:00Z</dcterms:modified>
</cp:coreProperties>
</file>